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518" y="-11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286803" y="0"/>
            <a:ext cx="7449249" cy="9144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3420932" y="-28681"/>
            <a:ext cx="2759337" cy="836245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3486822" y="-28681"/>
            <a:ext cx="2628900" cy="30838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50024" y="3611301"/>
            <a:ext cx="2485016" cy="2269547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50024" y="5894774"/>
            <a:ext cx="2482352" cy="168083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554058" y="2022438"/>
            <a:ext cx="1600200" cy="1001308"/>
          </a:xfrm>
        </p:spPr>
        <p:txBody>
          <a:bodyPr anchor="b"/>
          <a:lstStyle>
            <a:lvl1pPr algn="l">
              <a:defRPr sz="2400"/>
            </a:lvl1pPr>
          </a:lstStyle>
          <a:p>
            <a:fld id="{1D8BD707-D9CF-40AE-B4C6-C98DA3205C09}" type="datetimeFigureOut">
              <a:rPr lang="en-US" smtClean="0"/>
              <a:pPr/>
              <a:t>3/31/2020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3488167" y="8117712"/>
            <a:ext cx="2628900" cy="1089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77640" y="7626622"/>
            <a:ext cx="2123694" cy="486833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486822" y="7626622"/>
            <a:ext cx="482750" cy="48683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3488167" y="8117712"/>
            <a:ext cx="2628900" cy="1089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3984" y="3867773"/>
            <a:ext cx="4978101" cy="1816100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3984" y="5689601"/>
            <a:ext cx="4978100" cy="2027217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781812" y="3084576"/>
            <a:ext cx="2564892" cy="46573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3483864" y="3084575"/>
            <a:ext cx="2564892" cy="46573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9083" y="3088012"/>
            <a:ext cx="2292861" cy="853016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291" y="3966259"/>
            <a:ext cx="2564892" cy="37810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58878" y="3088013"/>
            <a:ext cx="2291788" cy="853016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864" y="3966259"/>
            <a:ext cx="2564892" cy="37810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286803" y="0"/>
            <a:ext cx="7449249" cy="9144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3420932" y="-28681"/>
            <a:ext cx="2759337" cy="836245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3486822" y="-28680"/>
            <a:ext cx="2628900" cy="83191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679179" y="802511"/>
            <a:ext cx="2671693" cy="753126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9421" y="1142036"/>
            <a:ext cx="2317830" cy="686764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3488167" y="8117712"/>
            <a:ext cx="2628900" cy="1089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81086" y="7633114"/>
            <a:ext cx="2620248" cy="486833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54875" y="3543246"/>
            <a:ext cx="2478429" cy="1950871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52444" y="5515992"/>
            <a:ext cx="2474088" cy="202387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286803" y="0"/>
            <a:ext cx="7449249" cy="9144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3420932" y="-28681"/>
            <a:ext cx="2759337" cy="836245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3486822" y="-28680"/>
            <a:ext cx="2628900" cy="83191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679179" y="802511"/>
            <a:ext cx="2671693" cy="7531260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3488167" y="8117712"/>
            <a:ext cx="2628900" cy="1089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50818" y="3547872"/>
            <a:ext cx="2475738" cy="195072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53907" y="925060"/>
            <a:ext cx="2519717" cy="7290816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50973" y="5510785"/>
            <a:ext cx="2475430" cy="202608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81086" y="7633114"/>
            <a:ext cx="2620248" cy="486833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1373529"/>
            <a:ext cx="1113340" cy="6373792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89972" y="1373529"/>
            <a:ext cx="4067778" cy="637379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228600" y="0"/>
            <a:ext cx="7449249" cy="9144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342900" y="444650"/>
            <a:ext cx="6172200" cy="8247529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3420932" y="-28681"/>
            <a:ext cx="2759337" cy="932325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3486822" y="-28680"/>
            <a:ext cx="2628900" cy="83191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82618" y="1370219"/>
            <a:ext cx="5268558" cy="1524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19" y="3098203"/>
            <a:ext cx="5082988" cy="4678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498041" y="29932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1086" y="7802881"/>
            <a:ext cx="2626614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486822" y="299322"/>
            <a:ext cx="999117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9" r:id="rId1"/>
    <p:sldLayoutId id="2147484250" r:id="rId2"/>
    <p:sldLayoutId id="2147484251" r:id="rId3"/>
    <p:sldLayoutId id="2147484252" r:id="rId4"/>
    <p:sldLayoutId id="2147484253" r:id="rId5"/>
    <p:sldLayoutId id="2147484254" r:id="rId6"/>
    <p:sldLayoutId id="2147484255" r:id="rId7"/>
    <p:sldLayoutId id="2147484256" r:id="rId8"/>
    <p:sldLayoutId id="2147484257" r:id="rId9"/>
    <p:sldLayoutId id="2147484258" r:id="rId10"/>
    <p:sldLayoutId id="21474842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1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27432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shade val="94000"/>
                <a:satMod val="114000"/>
                <a:lumMod val="96000"/>
              </a:schemeClr>
            </a:gs>
            <a:gs pos="75000">
              <a:srgbClr val="A7D54D"/>
            </a:gs>
            <a:gs pos="25839">
              <a:srgbClr val="B4E355"/>
            </a:gs>
            <a:gs pos="87000">
              <a:schemeClr val="bg2">
                <a:tint val="92000"/>
                <a:shade val="66000"/>
                <a:satMod val="110000"/>
                <a:lumMod val="80000"/>
              </a:schemeClr>
            </a:gs>
            <a:gs pos="100000">
              <a:schemeClr val="bg2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838200" y="914400"/>
            <a:ext cx="4991100" cy="1600200"/>
          </a:xfrm>
        </p:spPr>
        <p:txBody>
          <a:bodyPr>
            <a:normAutofit fontScale="90000"/>
          </a:bodyPr>
          <a:lstStyle/>
          <a:p>
            <a:pPr algn="r" rtl="1">
              <a:spcAft>
                <a:spcPts val="0"/>
              </a:spcAft>
            </a:pPr>
            <a:r>
              <a:rPr lang="ar-IQ" b="1" dirty="0" smtClean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 smtClean="0">
                <a:latin typeface="Times New Roman"/>
                <a:ea typeface="Times New Roman"/>
                <a:cs typeface="Simplified Arabic"/>
              </a:rPr>
            </a:br>
            <a:r>
              <a:rPr lang="ar-IQ" b="1" dirty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>
                <a:latin typeface="Times New Roman"/>
                <a:ea typeface="Times New Roman"/>
                <a:cs typeface="Simplified Arabic"/>
              </a:rPr>
            </a:br>
            <a:r>
              <a:rPr lang="ar-IQ" b="1" dirty="0" smtClean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 smtClean="0">
                <a:latin typeface="Times New Roman"/>
                <a:ea typeface="Times New Roman"/>
                <a:cs typeface="Simplified Arabic"/>
              </a:rPr>
            </a:br>
            <a:r>
              <a:rPr lang="ar-IQ" b="1" dirty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>
                <a:latin typeface="Times New Roman"/>
                <a:ea typeface="Times New Roman"/>
                <a:cs typeface="Simplified Arabic"/>
              </a:rPr>
            </a:br>
            <a:r>
              <a:rPr lang="ar-IQ" b="1" dirty="0" smtClean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 smtClean="0">
                <a:latin typeface="Times New Roman"/>
                <a:ea typeface="Times New Roman"/>
                <a:cs typeface="Simplified Arabic"/>
              </a:rPr>
            </a:br>
            <a:r>
              <a:rPr lang="ar-IQ" b="1" dirty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>
                <a:latin typeface="Times New Roman"/>
                <a:ea typeface="Times New Roman"/>
                <a:cs typeface="Simplified Arabic"/>
              </a:rPr>
            </a:br>
            <a:r>
              <a:rPr lang="ar-IQ" b="1" dirty="0" smtClean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 smtClean="0">
                <a:latin typeface="Times New Roman"/>
                <a:ea typeface="Times New Roman"/>
                <a:cs typeface="Simplified Arabic"/>
              </a:rPr>
            </a:br>
            <a:r>
              <a:rPr lang="ar-IQ" b="1" dirty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>
                <a:latin typeface="Times New Roman"/>
                <a:ea typeface="Times New Roman"/>
                <a:cs typeface="Simplified Arabic"/>
              </a:rPr>
            </a:br>
            <a:r>
              <a:rPr lang="ar-IQ" b="1" dirty="0" smtClean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 smtClean="0">
                <a:latin typeface="Times New Roman"/>
                <a:ea typeface="Times New Roman"/>
                <a:cs typeface="Simplified Arabic"/>
              </a:rPr>
            </a:br>
            <a:r>
              <a:rPr lang="ar-IQ" b="1" dirty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>
                <a:latin typeface="Times New Roman"/>
                <a:ea typeface="Times New Roman"/>
                <a:cs typeface="Simplified Arabic"/>
              </a:rPr>
            </a:br>
            <a:r>
              <a:rPr lang="ar-IQ" b="1" dirty="0" smtClean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 smtClean="0">
                <a:latin typeface="Times New Roman"/>
                <a:ea typeface="Times New Roman"/>
                <a:cs typeface="Simplified Arabic"/>
              </a:rPr>
            </a:br>
            <a:r>
              <a:rPr lang="ar-IQ" b="1" dirty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>
                <a:latin typeface="Times New Roman"/>
                <a:ea typeface="Times New Roman"/>
                <a:cs typeface="Simplified Arabic"/>
              </a:rPr>
            </a:br>
            <a:r>
              <a:rPr lang="ar-IQ" b="1" dirty="0" smtClean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 smtClean="0">
                <a:latin typeface="Times New Roman"/>
                <a:ea typeface="Times New Roman"/>
                <a:cs typeface="Simplified Arabic"/>
              </a:rPr>
            </a:br>
            <a:r>
              <a:rPr lang="ar-IQ" b="1" dirty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>
                <a:latin typeface="Times New Roman"/>
                <a:ea typeface="Times New Roman"/>
                <a:cs typeface="Simplified Arabic"/>
              </a:rPr>
            </a:br>
            <a:r>
              <a:rPr lang="ar-IQ" b="1" dirty="0" smtClean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 smtClean="0">
                <a:latin typeface="Times New Roman"/>
                <a:ea typeface="Times New Roman"/>
                <a:cs typeface="Simplified Arabic"/>
              </a:rPr>
            </a:br>
            <a:r>
              <a:rPr lang="ar-IQ" b="1" dirty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>
                <a:latin typeface="Times New Roman"/>
                <a:ea typeface="Times New Roman"/>
                <a:cs typeface="Simplified Arabic"/>
              </a:rPr>
            </a:br>
            <a:r>
              <a:rPr lang="ar-IQ" b="1" dirty="0" smtClean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 smtClean="0">
                <a:latin typeface="Times New Roman"/>
                <a:ea typeface="Times New Roman"/>
                <a:cs typeface="Simplified Arabic"/>
              </a:rPr>
            </a:br>
            <a:r>
              <a:rPr lang="ar-IQ" b="1" dirty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>
                <a:latin typeface="Times New Roman"/>
                <a:ea typeface="Times New Roman"/>
                <a:cs typeface="Simplified Arabic"/>
              </a:rPr>
            </a:br>
            <a:r>
              <a:rPr lang="ar-IQ" b="1" dirty="0" smtClean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 smtClean="0">
                <a:latin typeface="Times New Roman"/>
                <a:ea typeface="Times New Roman"/>
                <a:cs typeface="Simplified Arabic"/>
              </a:rPr>
            </a:br>
            <a:r>
              <a:rPr lang="ar-IQ" b="1" dirty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>
                <a:latin typeface="Times New Roman"/>
                <a:ea typeface="Times New Roman"/>
                <a:cs typeface="Simplified Arabic"/>
              </a:rPr>
            </a:br>
            <a:r>
              <a:rPr lang="ar-IQ" b="1" dirty="0" smtClean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 smtClean="0">
                <a:latin typeface="Times New Roman"/>
                <a:ea typeface="Times New Roman"/>
                <a:cs typeface="Simplified Arabic"/>
              </a:rPr>
            </a:br>
            <a:r>
              <a:rPr lang="ar-IQ" b="1" dirty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>
                <a:latin typeface="Times New Roman"/>
                <a:ea typeface="Times New Roman"/>
                <a:cs typeface="Simplified Arabic"/>
              </a:rPr>
            </a:br>
            <a:r>
              <a:rPr lang="ar-IQ" b="1" dirty="0" smtClean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 smtClean="0">
                <a:latin typeface="Times New Roman"/>
                <a:ea typeface="Times New Roman"/>
                <a:cs typeface="Simplified Arabic"/>
              </a:rPr>
            </a:br>
            <a:r>
              <a:rPr lang="ar-IQ" b="1" dirty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>
                <a:latin typeface="Times New Roman"/>
                <a:ea typeface="Times New Roman"/>
                <a:cs typeface="Simplified Arabic"/>
              </a:rPr>
            </a:br>
            <a:r>
              <a:rPr lang="ar-IQ" b="1" dirty="0" smtClean="0">
                <a:latin typeface="Times New Roman"/>
                <a:ea typeface="Times New Roman"/>
                <a:cs typeface="Simplified Arabic"/>
              </a:rPr>
              <a:t/>
            </a:r>
            <a:br>
              <a:rPr lang="ar-IQ" b="1" dirty="0" smtClean="0">
                <a:latin typeface="Times New Roman"/>
                <a:ea typeface="Times New Roman"/>
                <a:cs typeface="Simplified Arabic"/>
              </a:rPr>
            </a:br>
            <a:r>
              <a:rPr lang="en-US" sz="2700" b="1" dirty="0">
                <a:solidFill>
                  <a:srgbClr val="FFFF00"/>
                </a:solidFill>
                <a:latin typeface="Times New Roman"/>
                <a:ea typeface="Times New Roman"/>
                <a:cs typeface="PT Bold Heading" panose="02010400000000000000" pitchFamily="2" charset="-78"/>
              </a:rPr>
              <a:t/>
            </a:r>
            <a:br>
              <a:rPr lang="en-US" sz="2700" b="1" dirty="0">
                <a:solidFill>
                  <a:srgbClr val="FFFF00"/>
                </a:solidFill>
                <a:latin typeface="Times New Roman"/>
                <a:ea typeface="Times New Roman"/>
                <a:cs typeface="PT Bold Heading" panose="02010400000000000000" pitchFamily="2" charset="-78"/>
              </a:rPr>
            </a:br>
            <a:r>
              <a:rPr lang="ar-SA" sz="2200" b="1" dirty="0">
                <a:solidFill>
                  <a:srgbClr val="FFFF00"/>
                </a:solidFill>
                <a:latin typeface="Times New Roman"/>
                <a:ea typeface="Times New Roman"/>
                <a:cs typeface="PT Bold Heading" panose="02010400000000000000" pitchFamily="2" charset="-78"/>
              </a:rPr>
              <a:t> </a:t>
            </a:r>
            <a:r>
              <a:rPr lang="en-US" sz="2700" b="1" dirty="0">
                <a:solidFill>
                  <a:srgbClr val="FFFF00"/>
                </a:solidFill>
                <a:latin typeface="Times New Roman"/>
                <a:ea typeface="Times New Roman"/>
                <a:cs typeface="PT Bold Heading" panose="02010400000000000000" pitchFamily="2" charset="-78"/>
              </a:rPr>
              <a:t/>
            </a:r>
            <a:br>
              <a:rPr lang="en-US" sz="2700" b="1" dirty="0">
                <a:solidFill>
                  <a:srgbClr val="FFFF00"/>
                </a:solidFill>
                <a:latin typeface="Times New Roman"/>
                <a:ea typeface="Times New Roman"/>
                <a:cs typeface="PT Bold Heading" panose="02010400000000000000" pitchFamily="2" charset="-78"/>
              </a:rPr>
            </a:br>
            <a:endParaRPr lang="ar-IQ" sz="2200" b="1" dirty="0">
              <a:solidFill>
                <a:srgbClr val="FFFF00"/>
              </a:solidFill>
              <a:cs typeface="PT Bold Heading" panose="0201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782619" y="1295400"/>
            <a:ext cx="5082988" cy="6568439"/>
          </a:xfrm>
        </p:spPr>
        <p:txBody>
          <a:bodyPr>
            <a:noAutofit/>
          </a:bodyPr>
          <a:lstStyle/>
          <a:p>
            <a:pPr marL="68580" indent="0" algn="ctr" rtl="1">
              <a:buNone/>
            </a:pPr>
            <a:r>
              <a:rPr lang="ar-EG" sz="3600" b="1" dirty="0" smtClean="0">
                <a:solidFill>
                  <a:srgbClr val="0070C0"/>
                </a:solidFill>
                <a:latin typeface="Times New Roman"/>
                <a:ea typeface="Times New Roman"/>
                <a:cs typeface="Simplified Arabic"/>
              </a:rPr>
              <a:t>محاضرة فى مادة : فن تحرير المجلة</a:t>
            </a:r>
          </a:p>
          <a:p>
            <a:pPr marL="68580" indent="0" algn="ctr" rtl="1">
              <a:buNone/>
            </a:pPr>
            <a:r>
              <a:rPr lang="ar-EG" sz="3600" b="1" dirty="0" smtClean="0">
                <a:latin typeface="Times New Roman"/>
                <a:ea typeface="Times New Roman"/>
                <a:cs typeface="Simplified Arabic"/>
              </a:rPr>
              <a:t>بعنوان :</a:t>
            </a:r>
          </a:p>
          <a:p>
            <a:pPr marL="68580" indent="0" algn="ctr" rtl="1">
              <a:buNone/>
            </a:pPr>
            <a:r>
              <a:rPr lang="ar-EG" sz="3600" b="1" dirty="0" smtClean="0">
                <a:latin typeface="Times New Roman"/>
                <a:ea typeface="Times New Roman"/>
                <a:cs typeface="Simplified Arabic"/>
              </a:rPr>
              <a:t>«الجهاز التحريري للمجلة»</a:t>
            </a:r>
            <a:endParaRPr lang="ar-EG" sz="3600" b="1" dirty="0">
              <a:latin typeface="Times New Roman"/>
              <a:ea typeface="Times New Roman"/>
              <a:cs typeface="Simplified Arabic"/>
            </a:endParaRPr>
          </a:p>
          <a:p>
            <a:pPr marL="68580" indent="0" algn="ctr" rtl="1">
              <a:buNone/>
            </a:pPr>
            <a:endParaRPr lang="en-US" sz="3600" b="1" dirty="0" smtClean="0">
              <a:latin typeface="Times New Roman"/>
              <a:ea typeface="Times New Roman"/>
              <a:cs typeface="Simplified Arabic"/>
            </a:endParaRPr>
          </a:p>
          <a:p>
            <a:pPr marL="68580" indent="0" algn="ctr" rtl="1">
              <a:buNone/>
            </a:pPr>
            <a:r>
              <a:rPr lang="ar-EG" sz="2000" b="1" dirty="0" smtClean="0">
                <a:latin typeface="Times New Roman"/>
                <a:ea typeface="Times New Roman"/>
                <a:cs typeface="Simplified Arabic"/>
              </a:rPr>
              <a:t>الفرقة الرابعة صحافة </a:t>
            </a:r>
          </a:p>
          <a:p>
            <a:pPr marL="68580" indent="0" algn="ctr" rtl="1">
              <a:buNone/>
            </a:pPr>
            <a:r>
              <a:rPr lang="ar-EG" sz="2800" b="1" dirty="0" smtClean="0">
                <a:solidFill>
                  <a:srgbClr val="FF0000"/>
                </a:solidFill>
                <a:latin typeface="Times New Roman"/>
                <a:ea typeface="Times New Roman"/>
                <a:cs typeface="Simplified Arabic"/>
              </a:rPr>
              <a:t>قسم الإعلام- كلية الأداب – جامعة سوهاج</a:t>
            </a:r>
          </a:p>
          <a:p>
            <a:pPr marL="68580" indent="0" algn="ctr" rtl="1">
              <a:buNone/>
            </a:pPr>
            <a:endParaRPr lang="ar-EG" sz="2800" b="1" dirty="0" smtClean="0">
              <a:solidFill>
                <a:srgbClr val="FF0000"/>
              </a:solidFill>
              <a:latin typeface="Times New Roman"/>
              <a:ea typeface="Times New Roman"/>
              <a:cs typeface="Simplified Arabic"/>
            </a:endParaRPr>
          </a:p>
          <a:p>
            <a:pPr marL="68580" indent="0" algn="ctr" rtl="1">
              <a:buNone/>
            </a:pPr>
            <a:r>
              <a:rPr lang="ar-EG" sz="2800" b="1" dirty="0" smtClean="0">
                <a:solidFill>
                  <a:srgbClr val="0070C0"/>
                </a:solidFill>
                <a:latin typeface="Times New Roman"/>
                <a:ea typeface="Times New Roman"/>
                <a:cs typeface="Simplified Arabic"/>
              </a:rPr>
              <a:t>أعدها :</a:t>
            </a:r>
          </a:p>
          <a:p>
            <a:pPr marL="68580" indent="0" algn="ctr" rtl="1">
              <a:buNone/>
            </a:pPr>
            <a:r>
              <a:rPr lang="ar-EG" sz="3600" b="1" dirty="0" smtClean="0">
                <a:solidFill>
                  <a:srgbClr val="0070C0"/>
                </a:solidFill>
                <a:latin typeface="Times New Roman"/>
                <a:ea typeface="Times New Roman"/>
                <a:cs typeface="Simplified Arabic"/>
              </a:rPr>
              <a:t>دكتور / عادل صادق</a:t>
            </a:r>
            <a:endParaRPr lang="en-US" sz="3600" b="1" dirty="0">
              <a:solidFill>
                <a:srgbClr val="0070C0"/>
              </a:solidFill>
              <a:latin typeface="Times New Roman"/>
              <a:ea typeface="Times New Roman"/>
              <a:cs typeface="Simplified Arabic"/>
            </a:endParaRPr>
          </a:p>
        </p:txBody>
      </p:sp>
    </p:spTree>
    <p:extLst>
      <p:ext uri="{BB962C8B-B14F-4D97-AF65-F5344CB8AC3E}">
        <p14:creationId xmlns:p14="http://schemas.microsoft.com/office/powerpoint/2010/main" val="311632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401" y="2"/>
            <a:ext cx="2850776" cy="685799"/>
          </a:xfrm>
        </p:spPr>
        <p:txBody>
          <a:bodyPr>
            <a:normAutofit fontScale="90000"/>
          </a:bodyPr>
          <a:lstStyle/>
          <a:p>
            <a:pPr algn="ctr"/>
            <a:r>
              <a:rPr lang="ar-EG" dirty="0" smtClean="0">
                <a:solidFill>
                  <a:srgbClr val="FF0000"/>
                </a:solidFill>
              </a:rPr>
              <a:t>مدخل</a:t>
            </a:r>
            <a:endParaRPr lang="ar-IQ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6800"/>
            <a:ext cx="6096000" cy="7620000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ar-EG" u="sng" dirty="0" smtClean="0">
                <a:solidFill>
                  <a:srgbClr val="0070C0"/>
                </a:solidFill>
              </a:rPr>
              <a:t>المحرر فى المجلة :</a:t>
            </a:r>
          </a:p>
          <a:p>
            <a:r>
              <a:rPr lang="ar-EG" sz="1800" dirty="0" smtClean="0"/>
              <a:t>المحرر فى المجلة لفظ أو مصطلح صحفى يطلق على عضو الجهاز التحريرى ، وقد يكون هذا المحرر رئيساً للتحرير ، أو مراجعاً ، أو سكرتيراً للتحرير ، و مشرفاً فنياً ، أو مندوباً إخبارياً ، أو مخرجاً صحفياً .</a:t>
            </a:r>
          </a:p>
          <a:p>
            <a:endParaRPr lang="ar-EG" sz="1800" dirty="0" smtClean="0"/>
          </a:p>
          <a:p>
            <a:r>
              <a:rPr lang="ar-EG" sz="1800" dirty="0" smtClean="0"/>
              <a:t>وهناك اتجاهان فى مؤهلات محرر المجلة وأسلوب إعداده للعمل الصحفى بالمجلة : </a:t>
            </a:r>
          </a:p>
          <a:p>
            <a:pPr marL="68580" indent="0">
              <a:buNone/>
            </a:pPr>
            <a:endParaRPr lang="ar-EG" sz="1800" dirty="0" smtClean="0"/>
          </a:p>
          <a:p>
            <a:r>
              <a:rPr lang="ar-EG" sz="1800" u="sng" dirty="0" smtClean="0">
                <a:solidFill>
                  <a:srgbClr val="FF0000"/>
                </a:solidFill>
              </a:rPr>
              <a:t>الأول : </a:t>
            </a:r>
            <a:r>
              <a:rPr lang="ar-EG" sz="1800" dirty="0" smtClean="0"/>
              <a:t>يري أن محرر المجلة يبنبغى أن يبدء عمله فى جريدة يومية ، ثم جريدة أسبوعية ، حتى يستوعب العمل الإخبارى ، ثم ينتقل بعد ذلك إلى العمل بالمجلة ، لأن عمله من البداية بالمجلة سيفقده الحس الإخبارى .</a:t>
            </a:r>
          </a:p>
          <a:p>
            <a:endParaRPr lang="ar-EG" sz="1800" dirty="0" smtClean="0"/>
          </a:p>
          <a:p>
            <a:r>
              <a:rPr lang="ar-EG" sz="1800" u="sng" dirty="0">
                <a:solidFill>
                  <a:srgbClr val="FF0000"/>
                </a:solidFill>
              </a:rPr>
              <a:t>الثانى :</a:t>
            </a:r>
            <a:r>
              <a:rPr lang="ar-EG" sz="1800" dirty="0" smtClean="0"/>
              <a:t>يري أن محرر المجلة ينبغى أن يبدء فى المجلة ،و لا يكتفى العمل فقط فى قسم التحرير ، بل فى إدارات التوزيع والإعلان وغلإدارة العامة حتى يكتسب خبرة ويفهم كيف يدور العمل بالمجلة .</a:t>
            </a:r>
          </a:p>
          <a:p>
            <a:endParaRPr lang="ar-EG" sz="1800" dirty="0" smtClean="0"/>
          </a:p>
          <a:p>
            <a:r>
              <a:rPr lang="ar-EG" sz="1800" dirty="0" smtClean="0"/>
              <a:t>ويتوقف حجم محررى المجلة  وعدد العاملين بجهازها التحريرى وتنوع اختصاصاتهم على نوع المجلة وتخصصها وكذلك دورية الصدور ، حيث أن هناك تناسباً عكسياًبين عدد المحررين ودرجة تخصص المجلة ، فكلما اتجهت المجلة إلى التخصص قل عدد محرريها وزاد عدد الكتاب الخارجين ( المصاحفين ) ، وكلما اتجهت المجلة إلى المضمون العام زاد عدد محرريها ، وقل عدد الكتاب الخارجين الذين  تغتمد عليهم كمصادر للمواد التحريرية بها .</a:t>
            </a:r>
          </a:p>
          <a:p>
            <a:endParaRPr lang="ar-IQ" sz="1800" dirty="0"/>
          </a:p>
        </p:txBody>
      </p:sp>
    </p:spTree>
    <p:extLst>
      <p:ext uri="{BB962C8B-B14F-4D97-AF65-F5344CB8AC3E}">
        <p14:creationId xmlns:p14="http://schemas.microsoft.com/office/powerpoint/2010/main" val="112877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1" y="152400"/>
            <a:ext cx="2926976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ar-EG" sz="2800" dirty="0" smtClean="0">
                <a:solidFill>
                  <a:srgbClr val="FF0000"/>
                </a:solidFill>
              </a:rPr>
              <a:t>الجهاز التحريري بالمجلة</a:t>
            </a:r>
            <a:endParaRPr lang="ar-IQ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1" y="914400"/>
            <a:ext cx="6019801" cy="7696200"/>
          </a:xfrm>
        </p:spPr>
        <p:txBody>
          <a:bodyPr>
            <a:normAutofit lnSpcReduction="10000"/>
          </a:bodyPr>
          <a:lstStyle/>
          <a:p>
            <a:pPr marL="68580" indent="0" algn="ctr" rtl="0">
              <a:buNone/>
            </a:pPr>
            <a:endParaRPr lang="ar-EG" sz="1800" b="1" u="sng" dirty="0" smtClean="0">
              <a:latin typeface="Arial" pitchFamily="34" charset="0"/>
              <a:cs typeface="Arial" pitchFamily="34" charset="0"/>
            </a:endParaRPr>
          </a:p>
          <a:p>
            <a:pPr marL="68580" indent="0" algn="ctr" rtl="0">
              <a:buNone/>
            </a:pPr>
            <a:r>
              <a:rPr lang="ar-EG" sz="1800" b="1" u="sng" dirty="0" smtClean="0">
                <a:latin typeface="Arial" pitchFamily="34" charset="0"/>
                <a:cs typeface="Arial" pitchFamily="34" charset="0"/>
              </a:rPr>
              <a:t> التكوين والوظائف :</a:t>
            </a:r>
          </a:p>
          <a:p>
            <a:pPr marL="68580" indent="0" rtl="0">
              <a:buNone/>
            </a:pP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يضم الجهاز التحرير للمجلة العامة عداً كبيراً من المحررين ، بحكم اعتماده الأساسي عليهم فى إعداد مواد المجلة المختلفة ، بجانب استكتاب بعض المصاحفين ، وفى العادة يضم :</a:t>
            </a:r>
          </a:p>
          <a:p>
            <a:pPr marL="68580" indent="0" algn="ctr" rtl="0">
              <a:buNone/>
            </a:pPr>
            <a:r>
              <a:rPr lang="ar-EG" b="1" u="sng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(1) رئيس التحرير :</a:t>
            </a:r>
          </a:p>
          <a:p>
            <a:pPr marL="68580" indent="0" rtl="0">
              <a:buNone/>
            </a:pP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هو المؤل الأول عن تحرير المجلة ، والشخصية المركزية ، والقوة النشطة فى جهازها التحريرى ، والشخص الوحيد الذى يعلوه بالمجلة هو مالكها ، أو رئيس مجلس الإدارة إذا كانت تصدر عن مؤسسة صحفية .</a:t>
            </a:r>
          </a:p>
          <a:p>
            <a:pPr marL="68580" indent="0" rtl="0">
              <a:buNone/>
            </a:pP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ولرئيس تحرير المجلة عدة وظائف ، وهى :</a:t>
            </a:r>
          </a:p>
          <a:p>
            <a:pPr marL="68580" indent="0" rtl="0">
              <a:buNone/>
            </a:pPr>
            <a:endParaRPr lang="ar-EG" sz="18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68580" indent="0" rtl="0">
              <a:buNone/>
            </a:pPr>
            <a:r>
              <a:rPr lang="ar-EG" sz="1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الوظيفة </a:t>
            </a:r>
            <a:r>
              <a:rPr lang="ar-EG" sz="1800" b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الأولى : اقتصادية :</a:t>
            </a: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وتتعلق بشراء مقالات المصاحفين ، وأعمال المصورين والرسامين ، وتقرير المكافآت والمرتبات و الخصومات والجزاءات ، ويحدد عدد النسخ المطبوعة ، ويستشار قبل رفع سعر الإعلان ، أو زيادة الإشتراكات .</a:t>
            </a:r>
          </a:p>
          <a:p>
            <a:pPr marL="68580" indent="0" rtl="0">
              <a:buNone/>
            </a:pPr>
            <a:r>
              <a:rPr lang="ar-EG" sz="1800" b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الوظيفة الثانية : تتعلق بالرأى العام :</a:t>
            </a: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وتتعلق بتحليل اتجاهات </a:t>
            </a: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الرأى </a:t>
            </a: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العام نحو مجلته ، ورأى القراء والمنافسين  والمسؤلين ورؤساء الترير الآخرين ، ويرد على رسائل القراء الخاصة به ، فأخطر ما يقوم به هنا هو أنه يدير ويشرف </a:t>
            </a:r>
            <a:endParaRPr lang="en-US" sz="1800" b="1" dirty="0" smtClean="0">
              <a:latin typeface="Arial" pitchFamily="34" charset="0"/>
              <a:cs typeface="Arial" pitchFamily="34" charset="0"/>
            </a:endParaRPr>
          </a:p>
          <a:p>
            <a:pPr marL="68580" indent="0" rtl="0">
              <a:buNone/>
            </a:pPr>
            <a:r>
              <a:rPr lang="en-US" sz="1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على تقارير بحوث واستطلاعات الرأى .</a:t>
            </a:r>
            <a:r>
              <a:rPr lang="en-US" sz="1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،</a:t>
            </a:r>
            <a:endParaRPr lang="ar-EG" sz="1800" b="1" dirty="0">
              <a:latin typeface="Arial" pitchFamily="34" charset="0"/>
              <a:cs typeface="Arial" pitchFamily="34" charset="0"/>
            </a:endParaRPr>
          </a:p>
          <a:p>
            <a:pPr marL="68580" indent="0" rtl="0">
              <a:buNone/>
            </a:pPr>
            <a:r>
              <a:rPr lang="ar-EG" sz="1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الوظيفة الثالثة : التوجيه فى النواحى الفنية الصحفية للمجلة : </a:t>
            </a: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وتبدء مع تقرير وتنفيذ صيغتها أو نمطها ( ملحوظة صيفة المجلة معناه نمط مضمونها فمثلاً : نقول مجلة إخبارية عامة أو مجلة إخبارية  سياسية ، أو مجلة نسائية تهتم بشؤن الرجل ، أو مجلة نسائية متخصصة فى شؤن المرأة ..... وهكذا ، وتوضع الصيغة تحت اسم المجلة ) ، ويقترح بجانب ذلك الموضوعات ، وقد يقترح أساليب المعالجة لها ، ثم يشرف على العمليات الفنية الأخرى للمجلة مثل تحديد شكل الصور ، وأسلوب إخراجها ، وتصميم المجلة ، وقراءة البروفات والموافقة بروفة المطبعة الأخيرة .</a:t>
            </a:r>
            <a:endParaRPr lang="en-US" sz="1800" b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52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18" y="990602"/>
            <a:ext cx="5268558" cy="457199"/>
          </a:xfrm>
        </p:spPr>
        <p:txBody>
          <a:bodyPr>
            <a:normAutofit fontScale="90000"/>
          </a:bodyPr>
          <a:lstStyle/>
          <a:p>
            <a:pPr algn="ctr"/>
            <a:r>
              <a:rPr lang="ar-EG" sz="2400" b="1" u="sng" dirty="0" smtClean="0">
                <a:solidFill>
                  <a:srgbClr val="0070C0"/>
                </a:solidFill>
              </a:rPr>
              <a:t>تابع وظائف رئيس التحرير :</a:t>
            </a:r>
            <a:endParaRPr lang="ar-IQ" sz="2400" b="1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6019800" cy="6934200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ar-EG" sz="20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الوظيفة الرابعة : الكتابة : </a:t>
            </a: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فهو يكتب الإفتتاحية أو يضع خطوطها الرئيسية العامة فقط ليكتبها غيره إذا كان سيكتب عموداً شخصياً له بالمجلة  ، وقد يرد على رسائل القراء ، أو خطابات الترويج إلى المعلنين .</a:t>
            </a:r>
          </a:p>
          <a:p>
            <a:pPr marL="68580" indent="0">
              <a:buNone/>
            </a:pPr>
            <a:r>
              <a:rPr lang="ar-EG" sz="20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الوظيفة الخامسة : العلاقات العامة : </a:t>
            </a: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وتتعلق بالدور الذى يلعبه رئيس التحرير فى تطوير صورة المجلة أمام الرأى العام ، وتبدء بالتفاوض مع الكتاب الخارجين ( المصاحفين ) ، والاشتراك فى أوجه النشاط العامة والمهنية ، فرؤساء التحرير الأن يظهرون فى المؤتمرات العامة ةيلقةن خطباً جماهيرية ، وأعضاء فى اتحادات وجمعيات تتصل بتخصص مجلاتهم .</a:t>
            </a:r>
          </a:p>
          <a:p>
            <a:pPr marL="68580" indent="0">
              <a:buNone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وهناك نوعان من رؤساء تحرير المجلة :</a:t>
            </a:r>
          </a:p>
          <a:p>
            <a:pPr marL="68580" indent="0">
              <a:buNone/>
            </a:pPr>
            <a:r>
              <a:rPr lang="ar-EG" sz="20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النوع الأول : </a:t>
            </a: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يري فى فرض شخصيته على العاملين انها الوسيلة لضمان سلامة العمل فهو يحول الأجهزة العاملة إلى الات تتحرك وفقاً لتعليمات يصدرها إليهم ، وهذا النوع من رؤساء التحرير يتميز بالأنانية القاتلة للمجلة وللكفاءات بها .</a:t>
            </a:r>
          </a:p>
          <a:p>
            <a:pPr marL="68580" indent="0">
              <a:buNone/>
            </a:pPr>
            <a:r>
              <a:rPr lang="ar-EG" sz="2000" b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النوع الثانى : </a:t>
            </a: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هو الذى يلعب فيه رئيس التحرير دور الخلاق للأفكار ، ويدفع بالكفاءات إلى الصفوف الأولى ويترك لها المجال للإنطلاق الحر بأفكارها وفقاً للسياسة التحريرية للمجلة ، وهذا نمط رئيس التحرير الناجح ، الذى تنحصر مهمته فى تفريغ أولئك الذى يسعون وراء الأنباء الصادقة ، والأفكار النبيلة ، والدفاع عن الحق والرسالة الصحفية بلا خوف أو تردد .</a:t>
            </a:r>
            <a:endParaRPr lang="ar-IQ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04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18" y="990602"/>
            <a:ext cx="5268558" cy="457199"/>
          </a:xfrm>
        </p:spPr>
        <p:txBody>
          <a:bodyPr>
            <a:normAutofit fontScale="90000"/>
          </a:bodyPr>
          <a:lstStyle/>
          <a:p>
            <a:pPr algn="ctr"/>
            <a:r>
              <a:rPr lang="ar-EG" sz="2400" b="1" u="sng" dirty="0" smtClean="0">
                <a:solidFill>
                  <a:srgbClr val="0070C0"/>
                </a:solidFill>
              </a:rPr>
              <a:t>(2) معاونو رئيس التحرير :</a:t>
            </a:r>
            <a:endParaRPr lang="ar-IQ" sz="2400" b="1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0"/>
            <a:ext cx="6172200" cy="7162800"/>
          </a:xfrm>
        </p:spPr>
        <p:txBody>
          <a:bodyPr>
            <a:normAutofit fontScale="92500" lnSpcReduction="10000"/>
          </a:bodyPr>
          <a:lstStyle/>
          <a:p>
            <a:pPr marL="68580" indent="0">
              <a:buNone/>
            </a:pPr>
            <a:r>
              <a:rPr lang="ar-EG" sz="2000" dirty="0">
                <a:latin typeface="Times New Roman"/>
                <a:ea typeface="Times New Roman"/>
                <a:cs typeface="Simplified Arabic"/>
              </a:rPr>
              <a:t> </a:t>
            </a:r>
            <a:r>
              <a:rPr lang="ar-EG" sz="2000" b="1" dirty="0" smtClean="0">
                <a:latin typeface="Times New Roman"/>
                <a:ea typeface="Times New Roman"/>
                <a:cs typeface="Simplified Arabic"/>
              </a:rPr>
              <a:t>وهم التالون لرئيس التحرير فى المسؤلية ، ويتوقف نجاح رئيس التحرير فى عمله على حسن إختياره لمعاونيه وتحديد اختصاصاتهم ، ثم إعطائهم حرية وفقاً لهذه الاختصاصات ، ويكون لهم الحرية فى التصرف وفقاً لما يمكن أن يكون عليه تصرف رئيس التحرير .</a:t>
            </a:r>
          </a:p>
          <a:p>
            <a:pPr marL="68580" indent="0">
              <a:buNone/>
            </a:pPr>
            <a:r>
              <a:rPr lang="ar-EG" sz="2000" b="1" dirty="0" smtClean="0">
                <a:latin typeface="Times New Roman"/>
                <a:ea typeface="Times New Roman"/>
                <a:cs typeface="Simplified Arabic"/>
              </a:rPr>
              <a:t>وهم فى المجلة مختلفو الأسماء والمناصب ( حسب كل مجلة ) ، ولكنهم جميعاً يعاونون رئيس التحريرفى أداء عمله ، وهم : ( مدير التحرير – مساعد رئيس التحرير – نائب رئيس التحرير – رئيس التحرير التنفيذى – رئيس التحرير المساعد – رئيس تحرير الطبعة الخارجية إذا كانت المجلة لها طابعات خارج الدولة ) .</a:t>
            </a:r>
          </a:p>
          <a:p>
            <a:pPr marL="68580" indent="0">
              <a:buNone/>
            </a:pPr>
            <a:r>
              <a:rPr lang="ar-EG" sz="2000" b="1" dirty="0">
                <a:latin typeface="Times New Roman"/>
                <a:ea typeface="Times New Roman"/>
                <a:cs typeface="Simplified Arabic"/>
              </a:rPr>
              <a:t> </a:t>
            </a:r>
            <a:r>
              <a:rPr lang="ar-EG" sz="2000" b="1" dirty="0" smtClean="0">
                <a:latin typeface="Times New Roman"/>
                <a:ea typeface="Times New Roman"/>
                <a:cs typeface="Simplified Arabic"/>
              </a:rPr>
              <a:t>وأكثر الأقاب التى تطبق على معاونى رئيس تحرير المجلة شيوعاً ، هى :مدير التحرير – مساعد رئيس التحرير – نائبي رئيس التحرير – المشرف الفنى – المدير الفنى .</a:t>
            </a:r>
          </a:p>
          <a:p>
            <a:pPr marL="68580" indent="0">
              <a:buNone/>
            </a:pPr>
            <a:r>
              <a:rPr lang="ar-EG" sz="2000" b="1" u="sng" dirty="0" smtClean="0">
                <a:solidFill>
                  <a:srgbClr val="FF0000"/>
                </a:solidFill>
                <a:latin typeface="Times New Roman"/>
                <a:ea typeface="Times New Roman"/>
                <a:cs typeface="Simplified Arabic"/>
              </a:rPr>
              <a:t>و تحدد وظيفة معاونو رئيس التحرير ، فى :</a:t>
            </a:r>
          </a:p>
          <a:p>
            <a:pPr marL="68580" indent="0">
              <a:buNone/>
            </a:pPr>
            <a:r>
              <a:rPr lang="ar-EG" sz="2000" b="1" dirty="0" smtClean="0">
                <a:latin typeface="Times New Roman"/>
                <a:ea typeface="Times New Roman"/>
                <a:cs typeface="Simplified Arabic"/>
              </a:rPr>
              <a:t>1- الإشراف على عمل الأقسام المختلفة .</a:t>
            </a:r>
          </a:p>
          <a:p>
            <a:pPr marL="68580" indent="0">
              <a:buNone/>
            </a:pPr>
            <a:r>
              <a:rPr lang="ar-EG" sz="2000" b="1" dirty="0" smtClean="0">
                <a:latin typeface="Times New Roman"/>
                <a:ea typeface="Times New Roman"/>
                <a:cs typeface="Simplified Arabic"/>
              </a:rPr>
              <a:t>2- أداء وظائف رئيس التحرير المختلفة فى حالة غيابه .</a:t>
            </a:r>
          </a:p>
          <a:p>
            <a:pPr marL="68580" indent="0">
              <a:buNone/>
            </a:pPr>
            <a:r>
              <a:rPr lang="ar-EG" sz="2000" b="1" dirty="0" smtClean="0">
                <a:latin typeface="Times New Roman"/>
                <a:ea typeface="Times New Roman"/>
                <a:cs typeface="Simplified Arabic"/>
              </a:rPr>
              <a:t>3- حلقة الوصل بين رئيس التحرير والأقسام المختلفة .</a:t>
            </a:r>
          </a:p>
          <a:p>
            <a:pPr marL="68580" indent="0">
              <a:buNone/>
            </a:pPr>
            <a:r>
              <a:rPr lang="ar-EG" sz="2000" b="1" dirty="0" smtClean="0">
                <a:latin typeface="Times New Roman"/>
                <a:ea typeface="Times New Roman"/>
                <a:cs typeface="Simplified Arabic"/>
              </a:rPr>
              <a:t>4- حل المشاكل التنفيذية التى قد تعترض سير العمل لمحررى المجلة .</a:t>
            </a:r>
          </a:p>
          <a:p>
            <a:pPr marL="68580" indent="0">
              <a:buNone/>
            </a:pPr>
            <a:r>
              <a:rPr lang="ar-EG" sz="2000" b="1" dirty="0" smtClean="0">
                <a:latin typeface="Times New Roman"/>
                <a:ea typeface="Times New Roman"/>
                <a:cs typeface="Simplified Arabic"/>
              </a:rPr>
              <a:t>5- إدارة اجتماعات التحرير فى غياب رئيس التحرير أو فى وجوده.</a:t>
            </a:r>
          </a:p>
          <a:p>
            <a:pPr marL="68580" indent="0">
              <a:buNone/>
            </a:pPr>
            <a:r>
              <a:rPr lang="ar-EG" sz="2000" b="1" dirty="0" smtClean="0">
                <a:latin typeface="Times New Roman"/>
                <a:ea typeface="Times New Roman"/>
                <a:cs typeface="Simplified Arabic"/>
              </a:rPr>
              <a:t>6- حضور بعض المناسبات أو أداء مهام معينة بتفويض من رئيس التحرير.</a:t>
            </a:r>
          </a:p>
          <a:p>
            <a:pPr marL="68580" indent="0">
              <a:buNone/>
            </a:pPr>
            <a:r>
              <a:rPr lang="ar-EG" sz="2000" b="1" dirty="0" smtClean="0">
                <a:latin typeface="Times New Roman"/>
                <a:ea typeface="Times New Roman"/>
                <a:cs typeface="Simplified Arabic"/>
              </a:rPr>
              <a:t>7- الإشراف على قطاع معين من قطاعات التحرير .(فيشرف معاون على التحرير ، وآخر على المواد المصورة، وأخر على قسم المعلومات والأرشيف ، وآخر على المطابع ) .</a:t>
            </a:r>
            <a:endParaRPr lang="en-US" sz="2000" b="1" dirty="0">
              <a:latin typeface="Times New Roman"/>
              <a:ea typeface="Times New Roman"/>
              <a:cs typeface="Simplified Arabic"/>
            </a:endParaRPr>
          </a:p>
          <a:p>
            <a:endParaRPr lang="ar-IQ" dirty="0"/>
          </a:p>
        </p:txBody>
      </p:sp>
    </p:spTree>
    <p:extLst>
      <p:ext uri="{BB962C8B-B14F-4D97-AF65-F5344CB8AC3E}">
        <p14:creationId xmlns:p14="http://schemas.microsoft.com/office/powerpoint/2010/main" val="306800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18" y="990602"/>
            <a:ext cx="5268558" cy="533399"/>
          </a:xfrm>
        </p:spPr>
        <p:txBody>
          <a:bodyPr>
            <a:normAutofit/>
          </a:bodyPr>
          <a:lstStyle/>
          <a:p>
            <a:pPr algn="ctr"/>
            <a:r>
              <a:rPr lang="ar-EG" sz="2000" b="1" u="sng" dirty="0" smtClean="0">
                <a:solidFill>
                  <a:srgbClr val="0070C0"/>
                </a:solidFill>
              </a:rPr>
              <a:t>(3) سكرتارية التحرير أو (قسم الإخراج) :</a:t>
            </a:r>
            <a:endParaRPr lang="ar-IQ" sz="2000" b="1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76400"/>
            <a:ext cx="6096000" cy="7010400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ومهمته تحويل المواد الصحفية المكتوبة والمصورة وفقاً لرؤية المشرف أو المدير الفنى للمجلة إلى واقع تيبوغرافى : عناوين ومقدمات ومتن وصور ورسوم وألوان وعناوين فرعية .</a:t>
            </a:r>
          </a:p>
          <a:p>
            <a:pPr marL="68580" indent="0">
              <a:buNone/>
            </a:pP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إنه يرسم الماكيت ( التصميم المبدئى للمجلة ) الذى تتبين فيه شكل المواد ، وتصل إليه المادة من كبير المراجعين عن طريق  المدير الفنى مكتوبة ومصورة ، وبعد تحديد مكانها داخل المجلة ، وداخل صفحاتها ، وبعد رسم الماكيت ، ترسل المواد إلى قسم التنفيذ  .</a:t>
            </a:r>
          </a:p>
          <a:p>
            <a:pPr marL="68580" indent="0" algn="ctr">
              <a:buNone/>
            </a:pPr>
            <a:r>
              <a:rPr lang="ar-EG" sz="2000" b="1" u="sng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 </a:t>
            </a:r>
            <a:r>
              <a:rPr lang="ar-EG" sz="2000" b="1" u="sng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(4 ) المخرج الصحفى المنفذ (سكرتير التحرير الفنى ) :</a:t>
            </a:r>
          </a:p>
          <a:p>
            <a:pPr marL="68580" indent="0">
              <a:buNone/>
            </a:pP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هو الشخص الذى يقوم بتنفيذ صفحات المجلة وفقاً للماكيت (االتصميم المبدئى للمجلة وتبويب الصفحات) ، ويقوم بمراجعة البروفات بعد تنفيذها من قبل المنفذيين الفنيين الذى يضعون المادة فى اماكنها باستخدام احد برامج التصميم ( مثل ( الان ديزاين )، وأيضاً يقوم بعمل اختصارات الموضوعات اللازمة .</a:t>
            </a:r>
          </a:p>
          <a:p>
            <a:pPr marL="68580" indent="0" algn="ctr">
              <a:buNone/>
            </a:pPr>
            <a:r>
              <a:rPr lang="ar-EG" sz="2000" b="1" u="sng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(5 ) كبار المحررين أو رؤساء الأقسام : </a:t>
            </a:r>
          </a:p>
          <a:p>
            <a:pPr marL="68580" indent="0">
              <a:buNone/>
            </a:pP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وهم كبار محررى المجلة المتخصصين  كل فى مجال محدد فهناك المحرر السياسى ، أو المحرر الاقتصادى ، أو المحرر الفنى ، أو المحرر الرياضى ..... وهكذا ،ويكون لكل واحد منهم قسم أو باب ثابت بالمجلة ، ويعمل تحت مسؤليته عدد من المحررين أى أنه رئيس القسم .</a:t>
            </a:r>
          </a:p>
          <a:p>
            <a:pPr marL="68580" indent="0">
              <a:buNone/>
            </a:pP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ومهمة هذا المحرر المتخصص إعداد مواد القسم ،أو الباب الثابت ، وتوجيه محرريه والإشراف على أى موضوع عام ينشرويختص بتخصصه ، ويتابع الأحداث المهمة فى تخصصه التى قد يكون موضوع غلاف المجلة فى عدد ما ، ويعتبر رئيس التحرير داخل القسم أو الباب الذى يشرف عليه ، وفى بعض الأحيان يكون له ركن أو عمود ثابت يوقعه بإمضائه ، وقد يطلق عليه إسم : كبير المحررين – محرر الصفحة ال......، أو محرر باب ال...... </a:t>
            </a:r>
            <a:r>
              <a:rPr lang="ar-EG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 .</a:t>
            </a:r>
            <a:endParaRPr lang="ar-IQ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29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18" y="914401"/>
            <a:ext cx="5268558" cy="381000"/>
          </a:xfrm>
        </p:spPr>
        <p:txBody>
          <a:bodyPr>
            <a:normAutofit fontScale="90000"/>
          </a:bodyPr>
          <a:lstStyle/>
          <a:p>
            <a:pPr algn="ctr"/>
            <a:r>
              <a:rPr lang="ar-IQ" dirty="0" smtClean="0"/>
              <a:t/>
            </a:r>
            <a:br>
              <a:rPr lang="ar-IQ" dirty="0" smtClean="0"/>
            </a:br>
            <a:r>
              <a:rPr lang="ar-IQ" dirty="0"/>
              <a:t/>
            </a:r>
            <a:br>
              <a:rPr lang="ar-IQ" dirty="0"/>
            </a:br>
            <a:r>
              <a:rPr lang="ar-IQ" dirty="0" smtClean="0"/>
              <a:t/>
            </a:r>
            <a:br>
              <a:rPr lang="ar-IQ" dirty="0" smtClean="0"/>
            </a:br>
            <a:r>
              <a:rPr lang="ar-IQ" dirty="0"/>
              <a:t/>
            </a:r>
            <a:br>
              <a:rPr lang="ar-IQ" dirty="0"/>
            </a:br>
            <a:r>
              <a:rPr lang="ar-EG" sz="2200" b="1" u="sng" dirty="0">
                <a:solidFill>
                  <a:srgbClr val="0070C0"/>
                </a:solidFill>
              </a:rPr>
              <a:t>(6) المحررون والمندبون </a:t>
            </a:r>
            <a:endParaRPr lang="ar-IQ" sz="2200" b="1" u="sng" dirty="0">
              <a:solidFill>
                <a:srgbClr val="0070C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1447800"/>
            <a:ext cx="6096000" cy="7239000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هم محررو أقسم المجلة المختلفة ، وهم فى المجلات العامة ذات التوزيع والضخم ، والتبويب المنوع ، ويوزعون على التخصصات المختلفة ، وفقاً لأقسام أو أبوب المجلة المختلفة ، وفى المجلات الأقل توزيعاً والأقل فى عدد محرريها يعملون داخل أقسام المجلة ككل .</a:t>
            </a:r>
          </a:p>
          <a:p>
            <a:pPr marL="68580" indent="0" algn="ctr">
              <a:buNone/>
            </a:pPr>
            <a:r>
              <a:rPr lang="ar-EG" sz="2000" b="1" u="sng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(7 ) كتاب المجلة :</a:t>
            </a:r>
          </a:p>
          <a:p>
            <a:pPr marL="68580" indent="0">
              <a:buNone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وهم كبار الكتاب الذين يعملون بالمجلة ، ومهمتهم هى كتابة المقالات أو إجراء الأحاديث الصحفية مع كبار الشخصيات والمسؤلين ، أو عمل البحوث أو الدراسات وذلك بانتظام ، وكأعضاء ثابتين فى الجهاز التحريرى للمجلة ، وقد يكون هناك إلى جانبهم بعض الرسامين المحترفين .</a:t>
            </a:r>
          </a:p>
          <a:p>
            <a:pPr marL="68580" indent="0" algn="ctr">
              <a:buNone/>
            </a:pPr>
            <a:r>
              <a:rPr lang="ar-EG" sz="2000" b="1" u="sng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(8) الأقسام المشتركة أو المعاونة للتحرير :</a:t>
            </a:r>
          </a:p>
          <a:p>
            <a:pPr marL="68580" indent="0">
              <a:buNone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وهى مجموعة الأقسم التى تتعاون مع الجهاز التحرييري للمجلة ، وهى جزء منه فى إعداد المادة الصحفية وتنسيقها قبل إرسالها إلى قسم الإخراج ، وتلك الأقسام هى :</a:t>
            </a:r>
          </a:p>
          <a:p>
            <a:pPr marL="68580" indent="0">
              <a:buNone/>
            </a:pPr>
            <a:r>
              <a:rPr lang="ar-EG" sz="20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1- قسم التصوير الفوتوغرافى : </a:t>
            </a: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ويرأسه كبير المصورين ويعاونه محرر لصورة تكون مهمته اختيار صور الوضوعات الجيدة ، وتحديد شكلها ، وكتابة التعليق المناسب لها .</a:t>
            </a:r>
          </a:p>
          <a:p>
            <a:pPr marL="68580" indent="0">
              <a:buNone/>
            </a:pPr>
            <a:r>
              <a:rPr lang="ar-EG" sz="20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2- قسم المعلومات والبحوث : </a:t>
            </a: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ويرأسه محرر المعلومات ، ويضم دراخل ثلاث قطاعات ، وهى : </a:t>
            </a:r>
          </a:p>
          <a:p>
            <a:pPr marL="68580" indent="0">
              <a:buNone/>
            </a:pPr>
            <a:r>
              <a:rPr lang="ar-EG" sz="2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- الأرشيف : </a:t>
            </a: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ويضم قصاصات ورقية وأنظمة ميكروفيلم ، وإلكترونية عن الموضوعات والأشخاص والقضايا والصور، والمكتبة التى تضم دوائر معارف وقواميس وكتب ومراجع علمية ومجلا ت وجرائد محلية وأجنبية ، وكل الأعداد التى صدرت من المجلة منذ عددها الأول .</a:t>
            </a:r>
            <a:endParaRPr lang="ar-EG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33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838200"/>
            <a:ext cx="5268558" cy="457200"/>
          </a:xfrm>
        </p:spPr>
        <p:txBody>
          <a:bodyPr>
            <a:normAutofit/>
          </a:bodyPr>
          <a:lstStyle/>
          <a:p>
            <a:pPr algn="ctr"/>
            <a:r>
              <a:rPr lang="ar-EG" sz="2000" b="1" u="sng" dirty="0" smtClean="0">
                <a:solidFill>
                  <a:srgbClr val="0070C0"/>
                </a:solidFill>
              </a:rPr>
              <a:t>تابع (8) الأقسام المشتركة أو المعاونة :</a:t>
            </a:r>
            <a:endParaRPr lang="ar-IQ" sz="2000" b="1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371600"/>
            <a:ext cx="6019800" cy="7315200"/>
          </a:xfrm>
        </p:spPr>
        <p:txBody>
          <a:bodyPr>
            <a:normAutofit fontScale="92500" lnSpcReduction="10000"/>
          </a:bodyPr>
          <a:lstStyle/>
          <a:p>
            <a:pPr>
              <a:buFontTx/>
              <a:buChar char="-"/>
            </a:pPr>
            <a:r>
              <a:rPr lang="ar-EG" sz="2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البحوث : </a:t>
            </a: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مجموعة من المحررين الباحثين يعدون البحوث والدراسات اللازمة التى يحتاجها التحرير ويطلبها رئيس التحرير ، أو معاونوه ، أو أحد رؤساء الأقسام .</a:t>
            </a:r>
          </a:p>
          <a:p>
            <a:pPr>
              <a:buFontTx/>
              <a:buChar char="-"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 ومهمة هذا القسم ( قسم المعلومات والبحوث )هى تزويد المحررين بكل المعلومات والخلفيات التى يحتاجونها لاستكمال موضوعاتهم قبل النشر ، ومراجعة الموضوعات قبل النشر من ناحية دقة المعلومات .</a:t>
            </a:r>
          </a:p>
          <a:p>
            <a:pPr>
              <a:buFontTx/>
              <a:buChar char="-"/>
            </a:pPr>
            <a:r>
              <a:rPr lang="ar-EG" sz="20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3- قسم المراجعة : </a:t>
            </a: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ويرأسه كبير المراجعين  ، ويضم مجموعة من المراجعين الذين يولون قراءة الموضوعات وقد يعدلون فى صياغتها ويحذفون منها أو يضيفون إليها ، أو يعدلون عنوانا ً جديداً ، أو يدمجون أكثر من موضوع فى موضوع واحد ، وهم عصب المجلة الحديثة ، لأنهم يحفظون توازن الأسلوب ، ويجلعون فيه نغمة واحدة ، ويجعلون للمجلة لهجة واحدة متناغمة .</a:t>
            </a:r>
          </a:p>
          <a:p>
            <a:pPr>
              <a:buFontTx/>
              <a:buChar char="-"/>
            </a:pPr>
            <a:r>
              <a:rPr lang="ar-EG" sz="20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 – قسم التصحيح : </a:t>
            </a: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ويرأسه كبير المصححين ، ويضم مجموعة من المصححين ، مهمتهم مراجعة الموضوعات بعد تنفيذها على البروفات للتأكد قبل الطبع من عدم وجود أخطاء لغوية أو مطبعية .</a:t>
            </a:r>
          </a:p>
          <a:p>
            <a:pPr algn="ctr">
              <a:buFontTx/>
              <a:buChar char="-"/>
            </a:pPr>
            <a:r>
              <a:rPr lang="ar-EG" sz="2000" b="1" u="sng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(9) الكاتب </a:t>
            </a:r>
            <a:r>
              <a:rPr lang="ar-EG" sz="2000" b="1" u="sng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الحر أو </a:t>
            </a:r>
            <a:r>
              <a:rPr lang="ar-EG" sz="2000" b="1" u="sng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( المصاحف ) :</a:t>
            </a:r>
          </a:p>
          <a:p>
            <a:pPr marL="68580" indent="0">
              <a:buNone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الكاتب الحر أو المصاحف هو شخص لا يعمل عضواً ثابتاً فى جهاز تحرير المجلة ، ولكن يكتب فيهامن الخارج نظير مقابل مادى لما يقدمه من اعمال ، وقد يكون محرراً ، أو مصوراً ، أو رساماً  ، لكنه يعمل حراً كليقاً لحسابه الخاص .</a:t>
            </a:r>
          </a:p>
          <a:p>
            <a:pPr marL="68580" indent="0">
              <a:buNone/>
            </a:pPr>
            <a:r>
              <a:rPr lang="ar-EG" sz="2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وتعتمد المجلات على المصاحفين أكثر من اعتماد الجرائد عليهم ، وتنتشر ظاهرة المصاحفين فى الخارج أكثر من مصر ، ويعود ذلك لعدد من</a:t>
            </a:r>
          </a:p>
          <a:p>
            <a:pPr marL="68580" indent="0">
              <a:buNone/>
            </a:pPr>
            <a:r>
              <a:rPr lang="ar-EG" sz="2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الأسباب :</a:t>
            </a:r>
          </a:p>
          <a:p>
            <a:pPr marL="68580" indent="0">
              <a:buNone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1- اكتظاظ المجلات المصرية والصحف بعدد كبير من المحررين والكتاب الذين يزيد عددهم عن احتياج مجلاتهم وصحفهم .</a:t>
            </a:r>
            <a:endParaRPr lang="ar-EG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04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18" y="914401"/>
            <a:ext cx="5268558" cy="533400"/>
          </a:xfrm>
        </p:spPr>
        <p:txBody>
          <a:bodyPr>
            <a:normAutofit/>
          </a:bodyPr>
          <a:lstStyle/>
          <a:p>
            <a:pPr algn="ctr"/>
            <a:r>
              <a:rPr lang="ar-EG" sz="1900" b="1" u="sng" dirty="0">
                <a:solidFill>
                  <a:srgbClr val="0070C0"/>
                </a:solidFill>
              </a:rPr>
              <a:t>تابع (9) الكاتب الحر أو المصاحف :</a:t>
            </a:r>
            <a:endParaRPr lang="ar-IQ" sz="1900" b="1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04799" y="1447800"/>
            <a:ext cx="6200503" cy="7239000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2- عدم ازدهار الصحافة المتخصصة التى تحتاج قدراً كبيراً من المصاحفين .</a:t>
            </a:r>
          </a:p>
          <a:p>
            <a:pPr marL="68580" indent="0">
              <a:buNone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3- عدم وجود صحافة إقليمية حقيقية  بل مجرات نشرات رسمية - ،  وهى التى تعتبر البداية الطبيعية للكاتب المصاحف .</a:t>
            </a:r>
          </a:p>
          <a:p>
            <a:pPr marL="68580" indent="0">
              <a:buNone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4- معظم كتابنا الكبار يعملون ككتاب بشكل ثابت فى مجلات وجرائد ، ولا يكتبون لغيرها من المجلات والجرائد المصرية .</a:t>
            </a:r>
          </a:p>
          <a:p>
            <a:pPr marL="68580" indent="0">
              <a:buNone/>
            </a:pPr>
            <a:r>
              <a:rPr lang="ar-EG" sz="2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ولكن بصفة عامة ، نستطيع تقسيم المصاحفين فى المجلات المصرية إلى خمس فئات ، وهى :</a:t>
            </a:r>
          </a:p>
          <a:p>
            <a:pPr marL="68580" indent="0">
              <a:buNone/>
            </a:pPr>
            <a:endParaRPr lang="ar-EG" sz="2000" b="1" dirty="0" smtClean="0">
              <a:latin typeface="Arial" pitchFamily="34" charset="0"/>
              <a:cs typeface="Arial" pitchFamily="34" charset="0"/>
            </a:endParaRPr>
          </a:p>
          <a:p>
            <a:pPr marL="68580" indent="0">
              <a:buNone/>
            </a:pPr>
            <a:r>
              <a:rPr lang="ar-EG" sz="20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الفئة الأولى : </a:t>
            </a: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كتاب روائيون ، ومفكرين يكتبون المقالات التحليلية الطويلة ، والبحوث ، والروايات المسلسلة ، والقصص القصيرة ، وينشرونها فى أكثر من مجلة وجريدة فى الداخل والخارج .</a:t>
            </a:r>
          </a:p>
          <a:p>
            <a:pPr marL="68580" indent="0">
              <a:buNone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مثال : نجيب محفوظ كان ينشر قصصه فى جريدة الأهرام وفى نفس الوقت ينشرها بمجلة أكتوبر .</a:t>
            </a:r>
          </a:p>
          <a:p>
            <a:pPr marL="68580" indent="0">
              <a:buNone/>
            </a:pPr>
            <a:r>
              <a:rPr lang="ar-EG" sz="2000" b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الفئة الثانية </a:t>
            </a:r>
            <a:r>
              <a:rPr lang="ar-EG" sz="20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كتاب ومحررون صحفيون يعملون بشكل ثابت فى مجلات وجرائد قومية ، وإلى جانب ذلك يمارسون العمل الصحفى فى مجلات وجرائد متخصصة رياضية أو فنية أو ادبية ولكنها مستقة أو تصدر عن نقابة أو اتحادات مهنية .</a:t>
            </a:r>
          </a:p>
          <a:p>
            <a:pPr marL="68580" indent="0">
              <a:buNone/>
            </a:pPr>
            <a:r>
              <a:rPr lang="ar-EG" sz="2000" b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الفئة الثالثة : </a:t>
            </a: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خبراء ومتخصصون فى مجالات معينة : كالفن والرياضة والطب ، ويعملون ككتاب ومحررون فى مجلات وجرائد متخصصة.</a:t>
            </a:r>
          </a:p>
          <a:p>
            <a:pPr marL="68580" indent="0">
              <a:buNone/>
            </a:pPr>
            <a:r>
              <a:rPr lang="ar-EG" sz="2000" b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الفئة الر ابعة : </a:t>
            </a: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كتاب ومحررون يعملون فى مجلات وجرائد مصرية عامة ومتخصصة ، ويساهمون فى تحرير مجلات وجرائد عربية تصدر فى البلدان العربية ، ويعملون عبر مكاتبها بالقاهرة .</a:t>
            </a:r>
          </a:p>
        </p:txBody>
      </p:sp>
    </p:spTree>
    <p:extLst>
      <p:ext uri="{BB962C8B-B14F-4D97-AF65-F5344CB8AC3E}">
        <p14:creationId xmlns:p14="http://schemas.microsoft.com/office/powerpoint/2010/main" val="45541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18" y="914402"/>
            <a:ext cx="5268558" cy="457199"/>
          </a:xfrm>
        </p:spPr>
        <p:txBody>
          <a:bodyPr>
            <a:normAutofit/>
          </a:bodyPr>
          <a:lstStyle/>
          <a:p>
            <a:pPr algn="ctr"/>
            <a:r>
              <a:rPr lang="ar-EG" sz="1900" b="1" u="sng" dirty="0">
                <a:solidFill>
                  <a:srgbClr val="0070C0"/>
                </a:solidFill>
              </a:rPr>
              <a:t>تابع (9)الكاتب الحر أو المصاحف :</a:t>
            </a:r>
            <a:endParaRPr lang="ar-IQ" sz="1900" b="1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6096000" cy="7239000"/>
          </a:xfrm>
        </p:spPr>
        <p:txBody>
          <a:bodyPr>
            <a:normAutofit fontScale="92500" lnSpcReduction="10000"/>
          </a:bodyPr>
          <a:lstStyle/>
          <a:p>
            <a:pPr marL="68580" indent="0">
              <a:buNone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الفئة الخامسة : كتاب ومحررون صحفيون بمجلات وجرائد مصرية و يعملون كمراسلين لمجلات وجرائد ووكالات أنباء ، وشبكات إذاعية وتليفزيونية فى إفريقيا وأوروبا وأسيا ، وأمريكا بشكل رسمى .                         </a:t>
            </a:r>
          </a:p>
          <a:p>
            <a:pPr marL="68580" indent="0">
              <a:buNone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وينصح الخبراء المصاحف المبتدئ بإتباع أربع خطوات لكى ينجح فى</a:t>
            </a:r>
          </a:p>
          <a:p>
            <a:pPr marL="68580" indent="0">
              <a:buNone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 عمله :</a:t>
            </a:r>
          </a:p>
          <a:p>
            <a:pPr marL="68580" indent="0">
              <a:buNone/>
            </a:pPr>
            <a:r>
              <a:rPr lang="ar-EG" sz="1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الخطوة الأولى : </a:t>
            </a: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دراسة السوق بعناية : عن طريق فحص المجال الذى ينوى الكتابة فيه ودراسته ، ويعرف وجهة نظر المجلة فى القضايا ويتم ذلك بقراءة أكثر من عدد من أعداد المجلة ، للوقوف على أسلوب كتابتها ، وسياستها التحريرية .</a:t>
            </a:r>
          </a:p>
          <a:p>
            <a:pPr marL="68580" indent="0">
              <a:buNone/>
            </a:pPr>
            <a:r>
              <a:rPr lang="ar-EG" sz="1800" b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الخطوة الثانية : </a:t>
            </a: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إقامة صلات جيدة : وهنا لابد له من إقامة صلات قوية ومستمرة ووثيقة مع رؤساء التحرير ، والوكالات ، ووكلاء النشر ، أى القوة المؤثرة فى سوق النشر .</a:t>
            </a:r>
          </a:p>
          <a:p>
            <a:pPr marL="68580" indent="0">
              <a:buNone/>
            </a:pPr>
            <a:r>
              <a:rPr lang="ar-EG" sz="1800" b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الخطوة الثالثة : </a:t>
            </a: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وضع الأفكار على الورق : ويتم ذلك بعد دراسة المجلات الموجودة، والأفكار التى عالجتها والتى لم تعالجها ، ثم يصل إلى معالجة جيدة لفكرته ى أسلوب وى مؤثر ومناسب للمجلة .</a:t>
            </a:r>
          </a:p>
          <a:p>
            <a:pPr marL="68580" indent="0">
              <a:buNone/>
            </a:pPr>
            <a:r>
              <a:rPr lang="ar-EG" sz="1800" b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الخطوة الرابعة : </a:t>
            </a: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التنفيذ ( وصول الموضوع غلى المجلة ) : وهو هنا تسليم الموضوع إلى المجلة التى يرغب الكتابة لها ، لكن عليه قبل ان يقدم الموضوع إلى المجلة بعد صياغته ن أن يتأكد من التالى :</a:t>
            </a:r>
          </a:p>
          <a:p>
            <a:pPr marL="68580" indent="0">
              <a:buNone/>
            </a:pP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1- أنه لايتعلق بفكرة سبق تغطيتها فى موضوع أخر فى تلك المجلة .</a:t>
            </a:r>
          </a:p>
          <a:p>
            <a:pPr marL="68580" indent="0">
              <a:buNone/>
            </a:pP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2- أن لا يتعلق بفكرة سبق تغطيتها عدة مرات فى مجلات أخرى ، وإذا حدث ذلك عليه البحث عن زاوية معالجة جديدة وبمعلومات حديثة .</a:t>
            </a:r>
          </a:p>
          <a:p>
            <a:pPr marL="68580" indent="0">
              <a:buNone/>
            </a:pP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3- عنوان الموضوع وفقرة المقدمة من الضرورى العناية بهما بدرجة تجذب رئيس التحرير للموضوع .</a:t>
            </a:r>
          </a:p>
          <a:p>
            <a:pPr marL="68580" indent="0">
              <a:buNone/>
            </a:pPr>
            <a:r>
              <a:rPr lang="ar-EG" sz="1800" b="1" dirty="0" smtClean="0">
                <a:latin typeface="Arial" pitchFamily="34" charset="0"/>
                <a:cs typeface="Arial" pitchFamily="34" charset="0"/>
              </a:rPr>
              <a:t>4- لابد من وجود صور مصاحبة للموضوع وتكون واضحة ومهمة .</a:t>
            </a:r>
          </a:p>
          <a:p>
            <a:pPr marL="68580" indent="0">
              <a:buNone/>
            </a:pPr>
            <a:r>
              <a:rPr lang="ar-EG" sz="1900" dirty="0" smtClean="0">
                <a:latin typeface="Arial" pitchFamily="34" charset="0"/>
                <a:cs typeface="Arial" pitchFamily="34" charset="0"/>
              </a:rPr>
              <a:t>5- أن يضعه فى مظروف ويرسل بريدياً .</a:t>
            </a:r>
          </a:p>
          <a:p>
            <a:pPr marL="68580" indent="0">
              <a:buNone/>
            </a:pPr>
            <a:r>
              <a:rPr lang="ar-EG" sz="1900" dirty="0" smtClean="0">
                <a:latin typeface="Arial" pitchFamily="34" charset="0"/>
                <a:cs typeface="Arial" pitchFamily="34" charset="0"/>
              </a:rPr>
              <a:t>6- الاحتفاظ بنسخة كربونية من الموضوع حتى يمكن التغلب على مشكلة فقدانه بالبريد </a:t>
            </a: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.</a:t>
            </a:r>
            <a:endParaRPr lang="ar-EG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33400" y="3463500"/>
            <a:ext cx="571500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ar-IQ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implified Arabic" pitchFamily="18" charset="-78"/>
                <a:ea typeface="Times New Roman" pitchFamily="18" charset="0"/>
                <a:cs typeface="Simplified Arabic" pitchFamily="18" charset="-78"/>
              </a:rPr>
              <a:t>            </a:t>
            </a:r>
            <a:endParaRPr kumimoji="0" lang="en-US" altLang="ar-IQ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ar-IQ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60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18" y="533402"/>
            <a:ext cx="5268558" cy="533399"/>
          </a:xfrm>
        </p:spPr>
        <p:txBody>
          <a:bodyPr>
            <a:normAutofit fontScale="90000"/>
          </a:bodyPr>
          <a:lstStyle/>
          <a:p>
            <a:pPr algn="ctr"/>
            <a:r>
              <a:rPr lang="ar-EG" sz="2000" b="1" u="sng" dirty="0" smtClean="0">
                <a:solidFill>
                  <a:srgbClr val="FF0000"/>
                </a:solidFill>
              </a:rPr>
              <a:t>كيف يسير العمل داخل </a:t>
            </a:r>
            <a:r>
              <a:rPr lang="ar-EG" sz="2000" b="1" u="sng" dirty="0" smtClean="0">
                <a:solidFill>
                  <a:srgbClr val="0070C0"/>
                </a:solidFill>
              </a:rPr>
              <a:t>الجهاز التحريرى لمجلة أسبوعية عامة ؟ </a:t>
            </a:r>
            <a:endParaRPr lang="ar-IQ" sz="2000" b="1" u="sng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143000"/>
            <a:ext cx="6172199" cy="7543800"/>
          </a:xfrm>
        </p:spPr>
        <p:txBody>
          <a:bodyPr>
            <a:normAutofit fontScale="92500" lnSpcReduction="10000"/>
          </a:bodyPr>
          <a:lstStyle/>
          <a:p>
            <a:pPr marL="68580" indent="0">
              <a:buNone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والأن ... كيف يسير دولاب العمل داخل الجهاز التحريرى لمجلة أسبوعية عامة ( جماهيرية ) على سبيل المثال :</a:t>
            </a:r>
          </a:p>
          <a:p>
            <a:pPr marL="525780" indent="-457200">
              <a:buAutoNum type="arabicParenBoth"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يجتمع رئيس التحرير ومعاونوه ورؤساء الأقسام لتقويم السابق من المجلة ، والتخطيط للعدد الجديد .</a:t>
            </a:r>
          </a:p>
          <a:p>
            <a:pPr marL="525780" indent="-457200">
              <a:buAutoNum type="arabicParenBoth"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(2) تجتمع الأقسام المختلفة لكى تناقش العدد الصادر ، وتخطط للعدد الجديد ، ويقترح المحررون الموضوعات ، ويوافق عليها ، ويتم تكليفهم بموضوعات أخرى .</a:t>
            </a:r>
          </a:p>
          <a:p>
            <a:pPr marL="525780" indent="-457200">
              <a:buAutoNum type="arabicParenBoth"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(3) قد يكلف المحررون بموضوعات أخرى خلال الأسبوع غير ما اتفق عليه مع مسؤل القسم أو رئيس التحرير ، وذلك وفقاً لتطورات أحداث جديدة طارئة .</a:t>
            </a:r>
          </a:p>
          <a:p>
            <a:pPr marL="525780" indent="-457200">
              <a:buAutoNum type="arabicParenBoth"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(4 ينفذ المحررون الموضوعات  ويجهزونها للنشر ، بعد تزويدها بالصور الفوتوغرافية أو الرسوم .</a:t>
            </a:r>
          </a:p>
          <a:p>
            <a:pPr marL="525780" indent="-457200">
              <a:buAutoNum type="arabicParenBoth"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(5) يقوم المحرر بتسليم موضوعه إلى رئيس القسم المختص أو مشرف الباب .</a:t>
            </a:r>
          </a:p>
          <a:p>
            <a:pPr marL="525780" indent="-457200">
              <a:buAutoNum type="arabicParenBoth"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يقرء المسؤل الموضوع ، وإذا كان به ملاحظات يوجه المحرر لتنفيذها .</a:t>
            </a:r>
          </a:p>
          <a:p>
            <a:pPr marL="525780" indent="-457200">
              <a:buAutoNum type="arabicParenBoth"/>
            </a:pPr>
            <a:r>
              <a:rPr lang="ar-EG" sz="2000" b="1" dirty="0" smtClean="0">
                <a:latin typeface="Arial" pitchFamily="34" charset="0"/>
                <a:cs typeface="Arial" pitchFamily="34" charset="0"/>
              </a:rPr>
              <a:t>إذا وافق عليه المسؤل يسلمه إلى أحد معاونى رئيس التحرير الذى يقرأه ، وإذا وافق عليه يرسله إلى المشرف الفنى، وإذا إحتاج إلى صياغة  يرسله إلى رئيس قسم المراجعة ،  ثم بعد ذلك يسلمه للمشرف الفنى الذى يحدد له المساحة التى سيشغلها واسلوب إخراجه ، ثم يرسل إلى المخرج الصحفى الذى يرسم الماكيت ويحدد شكل الموضوع ، وبعد ذلك يرسل المخرج الصحفى الموضوعات إلى قسم التنفيذ ، وبعد ذلك تطبع البروفات ثم ترسل لقسم التصحيح لتراجع لغوياً ومطبعياً ، ثم تأثم ترسل البروفة النهائية إلى المشرف الفنى ليراجعها فنياً ، ولرئيس التحرير أو أحد معاونيه ليعطى أمر الطبع ، وتطبع المجلة </a:t>
            </a:r>
          </a:p>
          <a:p>
            <a:pPr marL="68580" indent="0">
              <a:buNone/>
            </a:pPr>
            <a:endParaRPr lang="ar-EG" sz="2000" b="1" dirty="0" smtClean="0">
              <a:latin typeface="Arial" pitchFamily="34" charset="0"/>
              <a:cs typeface="Arial" pitchFamily="34" charset="0"/>
            </a:endParaRPr>
          </a:p>
          <a:p>
            <a:pPr marL="68580" indent="0">
              <a:buNone/>
            </a:pPr>
            <a:endParaRPr lang="ar-EG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47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18" y="2438402"/>
            <a:ext cx="5268558" cy="2057399"/>
          </a:xfrm>
        </p:spPr>
        <p:txBody>
          <a:bodyPr>
            <a:normAutofit fontScale="90000"/>
          </a:bodyPr>
          <a:lstStyle/>
          <a:p>
            <a:pPr algn="ctr"/>
            <a:r>
              <a:rPr lang="ar-EG" sz="2000" dirty="0">
                <a:solidFill>
                  <a:schemeClr val="tx1"/>
                </a:solidFill>
              </a:rPr>
              <a:t/>
            </a:r>
            <a:br>
              <a:rPr lang="ar-EG" sz="2000" dirty="0">
                <a:solidFill>
                  <a:schemeClr val="tx1"/>
                </a:solidFill>
              </a:rPr>
            </a:br>
            <a:r>
              <a:rPr lang="ar-EG" sz="3200" b="1" dirty="0" smtClean="0">
                <a:solidFill>
                  <a:srgbClr val="FF0000"/>
                </a:solidFill>
              </a:rPr>
              <a:t>وإلى اللقاء فى محاضرة أخرى جديدة</a:t>
            </a:r>
            <a:br>
              <a:rPr lang="ar-EG" sz="3200" b="1" dirty="0" smtClean="0">
                <a:solidFill>
                  <a:srgbClr val="FF0000"/>
                </a:solidFill>
              </a:rPr>
            </a:br>
            <a:r>
              <a:rPr lang="ar-EG" sz="3200" b="1" dirty="0" smtClean="0">
                <a:solidFill>
                  <a:schemeClr val="tx1"/>
                </a:solidFill>
              </a:rPr>
              <a:t/>
            </a:r>
            <a:br>
              <a:rPr lang="ar-EG" sz="3200" b="1" dirty="0" smtClean="0">
                <a:solidFill>
                  <a:schemeClr val="tx1"/>
                </a:solidFill>
              </a:rPr>
            </a:br>
            <a:r>
              <a:rPr lang="ar-EG" sz="3200" b="1" dirty="0" smtClean="0">
                <a:solidFill>
                  <a:srgbClr val="00B050"/>
                </a:solidFill>
              </a:rPr>
              <a:t>مع أمنياتى لكم بالتوفيق والنجاح</a:t>
            </a:r>
            <a:br>
              <a:rPr lang="ar-EG" sz="3200" b="1" dirty="0" smtClean="0">
                <a:solidFill>
                  <a:srgbClr val="00B050"/>
                </a:solidFill>
              </a:rPr>
            </a:br>
            <a:r>
              <a:rPr lang="ar-EG" sz="3200" b="1" dirty="0" smtClean="0">
                <a:solidFill>
                  <a:srgbClr val="00B050"/>
                </a:solidFill>
              </a:rPr>
              <a:t/>
            </a:r>
            <a:br>
              <a:rPr lang="ar-EG" sz="3200" b="1" dirty="0" smtClean="0">
                <a:solidFill>
                  <a:srgbClr val="00B050"/>
                </a:solidFill>
              </a:rPr>
            </a:br>
            <a:r>
              <a:rPr lang="ar-EG" sz="3200" b="1" smtClean="0">
                <a:solidFill>
                  <a:srgbClr val="0070C0"/>
                </a:solidFill>
              </a:rPr>
              <a:t>دكتور </a:t>
            </a:r>
            <a:r>
              <a:rPr lang="ar-EG" sz="3200" b="1" smtClean="0">
                <a:solidFill>
                  <a:srgbClr val="0070C0"/>
                </a:solidFill>
              </a:rPr>
              <a:t>/عادل </a:t>
            </a:r>
            <a:r>
              <a:rPr lang="ar-EG" sz="3200" b="1" dirty="0" smtClean="0">
                <a:solidFill>
                  <a:srgbClr val="0070C0"/>
                </a:solidFill>
              </a:rPr>
              <a:t>صادق</a:t>
            </a:r>
            <a:endParaRPr lang="ar-EG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60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782</TotalTime>
  <Words>2420</Words>
  <Application>Microsoft Office PowerPoint</Application>
  <PresentationFormat>On-screen Show (4:3)</PresentationFormat>
  <Paragraphs>114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Austin</vt:lpstr>
      <vt:lpstr>                            </vt:lpstr>
      <vt:lpstr>مدخل</vt:lpstr>
      <vt:lpstr>الجهاز التحريري بالمجلة</vt:lpstr>
      <vt:lpstr>تابع وظائف رئيس التحرير :</vt:lpstr>
      <vt:lpstr>(2) معاونو رئيس التحرير :</vt:lpstr>
      <vt:lpstr>(3) سكرتارية التحرير أو (قسم الإخراج) :</vt:lpstr>
      <vt:lpstr>    (6) المحررون والمندبون </vt:lpstr>
      <vt:lpstr>تابع (8) الأقسام المشتركة أو المعاونة :</vt:lpstr>
      <vt:lpstr>تابع (9) الكاتب الحر أو المصاحف :</vt:lpstr>
      <vt:lpstr>تابع (9)الكاتب الحر أو المصاحف :</vt:lpstr>
      <vt:lpstr>كيف يسير العمل داخل الجهاز التحريرى لمجلة أسبوعية عامة ؟ </vt:lpstr>
      <vt:lpstr> وإلى اللقاء فى محاضرة أخرى جديدة  مع أمنياتى لكم بالتوفيق والنجاح  دكتور /عادل صادق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وزارة التعليم العالي والبحث العلمي  جامعة القادسية  كلية الاداب  قسم علم الاجتماع</dc:title>
  <dc:creator>aa</dc:creator>
  <cp:lastModifiedBy>pc</cp:lastModifiedBy>
  <cp:revision>92</cp:revision>
  <dcterms:created xsi:type="dcterms:W3CDTF">2006-08-16T00:00:00Z</dcterms:created>
  <dcterms:modified xsi:type="dcterms:W3CDTF">2020-03-30T22:54:55Z</dcterms:modified>
</cp:coreProperties>
</file>